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65" d="100"/>
          <a:sy n="165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5535329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Introduce myself</a:t>
            </a:r>
            <a:endParaRPr/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After Lindsey’s session on accessibility yesterday I tried to make sure I used good contrast making this</a:t>
            </a:r>
            <a:endParaRPr/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When I heard about this conference I was really excited that Vancouver was hosting a conference dedicated to Pythons</a:t>
            </a:r>
            <a:endParaRPr/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When I was first learning to work with Pythons there were many basics I wish I’d had better explained, so I thought we could dive back to the basics together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55405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Don’t worry, I could see a few of you out there grinding your teeth as I said, ‘Pythons’ over and over.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will be covering quickly a few very basic concepts relating to Pythons:</a:t>
            </a:r>
            <a:endParaRPr/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Syntax</a:t>
            </a:r>
            <a:endParaRPr/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Typing</a:t>
            </a:r>
            <a:endParaRPr/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Memory management</a:t>
            </a:r>
            <a:endParaRPr/>
          </a:p>
          <a:p>
            <a: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Concurrency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70028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If you don’t pay proper attention to spacing when working with Pythons, you will probably get bitten</a:t>
            </a:r>
            <a:endParaRPr/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Happens to many people who are new to Pythons, but it only takes once or twice before they learn</a:t>
            </a:r>
            <a:endParaRPr/>
          </a:p>
          <a:p>
            <a: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What is he doing, not respecting spacing, he should be more careful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447527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Static and dynamic types are very different, and if you’re expecting one but get the other, you’re in for a nasty surprise, but once you identify the type you’re working with, it’s smooth sailing</a:t>
            </a:r>
            <a:endParaRPr/>
          </a:p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Pythons are very dynamic types, one second they are doing one thing, relaxing maybe, and then next they are doing something completely different</a:t>
            </a:r>
            <a:endParaRPr/>
          </a:p>
          <a:p>
            <a:pPr marL="457200" lvl="0" indent="-29845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And without getting too graphic that does sound like Python’s typical meal arrangements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68333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Ok, I’m sorry, this one was a low-hanging fruit and I was running out of jokes by this slide</a:t>
            </a:r>
            <a:endParaRPr/>
          </a:p>
          <a:p>
            <a:pPr marL="457200" lvl="0" indent="-29845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As far as I can tell this doesn’t work with the snakes, no matter how many times I try, but I wish I had known that before the first time I accidentally committed a bunch of bytecode into a project repo. Lost commit privileges real fast after that one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047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You should really be careful working with multiple Pythons at once</a:t>
            </a:r>
            <a:endParaRPr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Key to first master working with one Python</a:t>
            </a:r>
            <a:endParaRPr/>
          </a:p>
          <a:p>
            <a: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Can accomplish a lot with multiple Pythons</a:t>
            </a:r>
            <a:endParaRPr/>
          </a:p>
          <a:p>
            <a:pPr marL="457200" lvl="0" indent="-29845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-GB"/>
              <a:t>GIL - that’s a type of snake - constructing that backronym was really difficult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06312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212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Introduction To Pythons</a:t>
            </a:r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Chris Life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Concepts:</a:t>
            </a:r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rtl="0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-GB" sz="3600"/>
              <a:t>Syntax</a:t>
            </a:r>
            <a:endParaRPr sz="3600"/>
          </a:p>
          <a:p>
            <a:pPr marL="457200" lvl="0" indent="-457200" rtl="0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-GB" sz="3600"/>
              <a:t>Typing</a:t>
            </a:r>
            <a:endParaRPr sz="3600"/>
          </a:p>
          <a:p>
            <a:pPr marL="457200" lvl="0" indent="-457200" rtl="0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-GB" sz="3600"/>
              <a:t>Bytecode</a:t>
            </a:r>
            <a:endParaRPr sz="3600"/>
          </a:p>
          <a:p>
            <a:pPr marL="457200" lvl="0" indent="-457200" rtl="0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-GB" sz="3600"/>
              <a:t>Concurrency</a:t>
            </a:r>
            <a:endParaRPr sz="3600"/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9450" y="105525"/>
            <a:ext cx="2286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/>
        </p:nvSpPr>
        <p:spPr>
          <a:xfrm>
            <a:off x="8025900" y="4603675"/>
            <a:ext cx="9879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layfair Display"/>
                <a:ea typeface="Playfair Display"/>
                <a:cs typeface="Playfair Display"/>
                <a:sym typeface="Playfair Display"/>
              </a:rPr>
              <a:t>Chris Life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Syntax</a:t>
            </a: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White space</a:t>
            </a:r>
            <a:endParaRPr/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Critical with Pythons and will bite you if you aren’t careful</a:t>
            </a:r>
            <a:endParaRPr/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4475" y="2263975"/>
            <a:ext cx="4997825" cy="224902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Shape 75"/>
          <p:cNvSpPr txBox="1"/>
          <p:nvPr/>
        </p:nvSpPr>
        <p:spPr>
          <a:xfrm>
            <a:off x="667175" y="2696650"/>
            <a:ext cx="4316400" cy="201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</a:rPr>
              <a:t>loop </a:t>
            </a:r>
            <a:r>
              <a:rPr lang="en-GB" sz="1800">
                <a:solidFill>
                  <a:srgbClr val="808030"/>
                </a:solidFill>
                <a:highlight>
                  <a:srgbClr val="FFFFFF"/>
                </a:highlight>
              </a:rPr>
              <a:t>=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</a:rPr>
              <a:t> </a:t>
            </a:r>
            <a:r>
              <a:rPr lang="en-GB" sz="1800">
                <a:solidFill>
                  <a:srgbClr val="800080"/>
                </a:solidFill>
                <a:highlight>
                  <a:srgbClr val="FFFFFF"/>
                </a:highlight>
              </a:rPr>
              <a:t>{</a:t>
            </a:r>
            <a:r>
              <a:rPr lang="en-GB" sz="1800">
                <a:solidFill>
                  <a:srgbClr val="0000E6"/>
                </a:solidFill>
                <a:highlight>
                  <a:srgbClr val="FFFFFF"/>
                </a:highlight>
              </a:rPr>
              <a:t>"I've had it with"</a:t>
            </a:r>
            <a:r>
              <a:rPr lang="en-GB" sz="1800">
                <a:solidFill>
                  <a:srgbClr val="808030"/>
                </a:solidFill>
                <a:highlight>
                  <a:srgbClr val="FFFFFF"/>
                </a:highlight>
              </a:rPr>
              <a:t>,</a:t>
            </a:r>
            <a:endParaRPr sz="1800">
              <a:solidFill>
                <a:srgbClr val="808030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E6"/>
                </a:solidFill>
                <a:highlight>
                  <a:srgbClr val="FFFFFF"/>
                </a:highlight>
              </a:rPr>
              <a:t>"these snakes, on"</a:t>
            </a:r>
            <a:r>
              <a:rPr lang="en-GB" sz="1800">
                <a:solidFill>
                  <a:srgbClr val="808030"/>
                </a:solidFill>
                <a:highlight>
                  <a:srgbClr val="FFFFFF"/>
                </a:highlight>
              </a:rPr>
              <a:t>,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</a:rPr>
              <a:t> </a:t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0000E6"/>
                </a:solidFill>
                <a:highlight>
                  <a:srgbClr val="FFFFFF"/>
                </a:highlight>
              </a:rPr>
              <a:t>"this plane!"</a:t>
            </a:r>
            <a:r>
              <a:rPr lang="en-GB" sz="1800">
                <a:solidFill>
                  <a:srgbClr val="800080"/>
                </a:solidFill>
                <a:highlight>
                  <a:srgbClr val="FFFFFF"/>
                </a:highlight>
              </a:rPr>
              <a:t>}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</a:rPr>
              <a:t/>
            </a:r>
            <a:br>
              <a:rPr lang="en-GB" sz="1800">
                <a:solidFill>
                  <a:schemeClr val="dk2"/>
                </a:solidFill>
                <a:highlight>
                  <a:srgbClr val="FFFFFF"/>
                </a:highlight>
              </a:rPr>
            </a:br>
            <a:r>
              <a:rPr lang="en-GB" sz="1800" b="1">
                <a:solidFill>
                  <a:srgbClr val="800000"/>
                </a:solidFill>
                <a:highlight>
                  <a:srgbClr val="FFFFFF"/>
                </a:highlight>
              </a:rPr>
              <a:t>for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</a:rPr>
              <a:t> item </a:t>
            </a:r>
            <a:r>
              <a:rPr lang="en-GB" sz="1800" b="1">
                <a:solidFill>
                  <a:srgbClr val="800000"/>
                </a:solidFill>
                <a:highlight>
                  <a:srgbClr val="FFFFFF"/>
                </a:highlight>
              </a:rPr>
              <a:t>in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</a:rPr>
              <a:t> loop</a:t>
            </a:r>
            <a:r>
              <a:rPr lang="en-GB" sz="1800">
                <a:solidFill>
                  <a:srgbClr val="808030"/>
                </a:solidFill>
                <a:highlight>
                  <a:srgbClr val="FFFFFF"/>
                </a:highlight>
              </a:rPr>
              <a:t>: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</a:rPr>
              <a:t/>
            </a:r>
            <a:br>
              <a:rPr lang="en-GB" sz="1800">
                <a:solidFill>
                  <a:schemeClr val="dk2"/>
                </a:solidFill>
                <a:highlight>
                  <a:srgbClr val="FFFFFF"/>
                </a:highlight>
              </a:rPr>
            </a:br>
            <a:r>
              <a:rPr lang="en-GB" sz="1800" b="1">
                <a:solidFill>
                  <a:srgbClr val="800000"/>
                </a:solidFill>
                <a:highlight>
                  <a:srgbClr val="FFFFFF"/>
                </a:highlight>
              </a:rPr>
              <a:t>print</a:t>
            </a:r>
            <a:r>
              <a:rPr lang="en-GB" sz="1800">
                <a:solidFill>
                  <a:schemeClr val="dk2"/>
                </a:solidFill>
                <a:highlight>
                  <a:srgbClr val="FFFFFF"/>
                </a:highlight>
              </a:rPr>
              <a:t> item</a:t>
            </a:r>
            <a:endParaRPr sz="18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Shape 76"/>
          <p:cNvSpPr txBox="1"/>
          <p:nvPr/>
        </p:nvSpPr>
        <p:spPr>
          <a:xfrm>
            <a:off x="8025900" y="4603675"/>
            <a:ext cx="9879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layfair Display"/>
                <a:ea typeface="Playfair Display"/>
                <a:cs typeface="Playfair Display"/>
                <a:sym typeface="Playfair Display"/>
              </a:rPr>
              <a:t>Chris Life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Typing	</a:t>
            </a:r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14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It is important to understand the type that you’re working with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Dynamically typed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(Variable) names are bound to objects at execution time</a:t>
            </a:r>
            <a:endParaRPr/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8750" y="2774350"/>
            <a:ext cx="2076450" cy="15573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Shape 84"/>
          <p:cNvSpPr/>
          <p:nvPr/>
        </p:nvSpPr>
        <p:spPr>
          <a:xfrm>
            <a:off x="933425" y="2530913"/>
            <a:ext cx="2387100" cy="2044200"/>
          </a:xfrm>
          <a:prstGeom prst="noSmoking">
            <a:avLst>
              <a:gd name="adj" fmla="val 5298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5" name="Shape 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1375" y="2676371"/>
            <a:ext cx="2387100" cy="175330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/>
          <p:nvPr/>
        </p:nvSpPr>
        <p:spPr>
          <a:xfrm>
            <a:off x="4668725" y="2413500"/>
            <a:ext cx="2888400" cy="2360700"/>
          </a:xfrm>
          <a:prstGeom prst="donut">
            <a:avLst>
              <a:gd name="adj" fmla="val 6668"/>
            </a:avLst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Shape 87"/>
          <p:cNvSpPr txBox="1"/>
          <p:nvPr/>
        </p:nvSpPr>
        <p:spPr>
          <a:xfrm>
            <a:off x="8025900" y="4603675"/>
            <a:ext cx="9879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layfair Display"/>
                <a:ea typeface="Playfair Display"/>
                <a:cs typeface="Playfair Display"/>
                <a:sym typeface="Playfair Display"/>
              </a:rPr>
              <a:t>Chris Life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Bytecode</a:t>
            </a:r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Generated by the Python interpreter at execution time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You can actually turn this off</a:t>
            </a:r>
            <a:endParaRPr/>
          </a:p>
          <a:p>
            <a:pPr marL="914400" lvl="1" indent="-317500" rtl="0">
              <a:spcBef>
                <a:spcPts val="1600"/>
              </a:spcBef>
              <a:spcAft>
                <a:spcPts val="1600"/>
              </a:spcAft>
              <a:buSzPts val="1400"/>
              <a:buChar char="-"/>
            </a:pPr>
            <a:r>
              <a:rPr lang="en-GB"/>
              <a:t>export PYTHONDONTWRITEBYTECODE=1</a:t>
            </a:r>
            <a:endParaRPr/>
          </a:p>
        </p:txBody>
      </p:sp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5524" y="1846600"/>
            <a:ext cx="3073050" cy="285792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/>
          <p:nvPr/>
        </p:nvSpPr>
        <p:spPr>
          <a:xfrm>
            <a:off x="8025900" y="4603675"/>
            <a:ext cx="9879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layfair Display"/>
                <a:ea typeface="Playfair Display"/>
                <a:cs typeface="Playfair Display"/>
                <a:sym typeface="Playfair Display"/>
              </a:rPr>
              <a:t>Chris Life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Concurrency</a:t>
            </a:r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Working with multiple Pythons at once is difficult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GIL (Global Irate Loxocemus)</a:t>
            </a:r>
            <a:endParaRPr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325" y="1822100"/>
            <a:ext cx="4688674" cy="2930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093" y="2018000"/>
            <a:ext cx="2391874" cy="217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 txBox="1"/>
          <p:nvPr/>
        </p:nvSpPr>
        <p:spPr>
          <a:xfrm>
            <a:off x="882875" y="4111850"/>
            <a:ext cx="11604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Loxocemus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Thankyou for sitting through my hammy jokes, I hope the mental anguish isn’t too terrible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I don’t have any online personas to link you to, sorry. Probably don’t find me on Facebook, definitely don’t find me on Snapchat</a:t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8025900" y="4603675"/>
            <a:ext cx="9879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layfair Display"/>
                <a:ea typeface="Playfair Display"/>
                <a:cs typeface="Playfair Display"/>
                <a:sym typeface="Playfair Display"/>
              </a:rPr>
              <a:t>Chris Life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511</Words>
  <Application>Microsoft Macintosh PowerPoint</Application>
  <PresentationFormat>On-screen Show (16:9)</PresentationFormat>
  <Paragraphs>57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Montserrat</vt:lpstr>
      <vt:lpstr>Oswald</vt:lpstr>
      <vt:lpstr>Arial</vt:lpstr>
      <vt:lpstr>Playfair Display</vt:lpstr>
      <vt:lpstr>Pop</vt:lpstr>
      <vt:lpstr>An Introduction To Pythons</vt:lpstr>
      <vt:lpstr>Concepts:</vt:lpstr>
      <vt:lpstr>Syntax</vt:lpstr>
      <vt:lpstr>Typing </vt:lpstr>
      <vt:lpstr>Bytecode</vt:lpstr>
      <vt:lpstr>Concurrency</vt:lpstr>
      <vt:lpstr>Conclusion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Pythons</dc:title>
  <cp:lastModifiedBy>Microsoft Office User</cp:lastModifiedBy>
  <cp:revision>1</cp:revision>
  <dcterms:modified xsi:type="dcterms:W3CDTF">2018-06-29T17:58:39Z</dcterms:modified>
</cp:coreProperties>
</file>